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8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4393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10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3871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19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20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9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7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0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0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8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3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3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4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76A68-EA9F-4972-8995-96721539FE5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A088DB-621E-49EE-8853-F7573ADA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1714" y="1592725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i="0" u="none" strike="noStrike" baseline="0" dirty="0" smtClean="0">
                <a:solidFill>
                  <a:srgbClr val="0043D2"/>
                </a:solidFill>
                <a:latin typeface="Univers-CondensedBold"/>
              </a:rPr>
              <a:t>Conceptual and associative meaning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When we investigate the meaning of words in a language, we are normally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interested in characterizing the </a:t>
            </a:r>
            <a:r>
              <a:rPr lang="en-US" b="1" dirty="0">
                <a:solidFill>
                  <a:srgbClr val="000000"/>
                </a:solidFill>
                <a:latin typeface="TimesNewRomanPS-Bold"/>
              </a:rPr>
              <a:t>conceptual </a:t>
            </a:r>
            <a:r>
              <a:rPr lang="en-US" dirty="0">
                <a:solidFill>
                  <a:srgbClr val="000000"/>
                </a:solidFill>
                <a:latin typeface="TimesNewRomanPS"/>
              </a:rPr>
              <a:t>meaning and less concerned with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TimesNewRomanPS-Bold"/>
              </a:rPr>
              <a:t>associative </a:t>
            </a:r>
            <a:r>
              <a:rPr lang="en-US" dirty="0">
                <a:solidFill>
                  <a:srgbClr val="000000"/>
                </a:solidFill>
                <a:latin typeface="TimesNewRomanPS"/>
              </a:rPr>
              <a:t>meaning of the words. Conceptual meaning covers those basic,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essential components of meaning that are conveyed by the literal use of a word.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Some of the basic components of a word like </a:t>
            </a:r>
            <a:r>
              <a:rPr lang="en-US" i="1" dirty="0">
                <a:solidFill>
                  <a:srgbClr val="000000"/>
                </a:solidFill>
                <a:latin typeface="TimesNewRomanPS-Italic"/>
              </a:rPr>
              <a:t>needle </a:t>
            </a:r>
            <a:r>
              <a:rPr lang="en-US" dirty="0">
                <a:solidFill>
                  <a:srgbClr val="000000"/>
                </a:solidFill>
                <a:latin typeface="TimesNewRomanPS"/>
              </a:rPr>
              <a:t>in English might include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‘thin, sharp, steel instrument’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7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3633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These components would be part of the conceptual</a:t>
            </a:r>
          </a:p>
          <a:p>
            <a:r>
              <a:rPr lang="en-US" dirty="0">
                <a:latin typeface="TimesNewRomanPS"/>
              </a:rPr>
              <a:t>meaning of </a:t>
            </a:r>
            <a:r>
              <a:rPr lang="en-US" i="1" dirty="0">
                <a:latin typeface="TimesNewRomanPS-Italic"/>
              </a:rPr>
              <a:t>needle</a:t>
            </a:r>
            <a:r>
              <a:rPr lang="en-US" dirty="0">
                <a:latin typeface="TimesNewRomanPS"/>
              </a:rPr>
              <a:t>. However, different people might have different associations</a:t>
            </a:r>
          </a:p>
          <a:p>
            <a:r>
              <a:rPr lang="en-US" dirty="0">
                <a:latin typeface="TimesNewRomanPS"/>
              </a:rPr>
              <a:t>or connotations attached to a word like </a:t>
            </a:r>
            <a:r>
              <a:rPr lang="en-US" i="1" dirty="0">
                <a:latin typeface="TimesNewRomanPS-Italic"/>
              </a:rPr>
              <a:t>needle</a:t>
            </a:r>
            <a:r>
              <a:rPr lang="en-US" dirty="0">
                <a:latin typeface="TimesNewRomanPS"/>
              </a:rPr>
              <a:t>. They might associate it</a:t>
            </a:r>
          </a:p>
          <a:p>
            <a:r>
              <a:rPr lang="en-US" dirty="0">
                <a:latin typeface="TimesNewRomanPS"/>
              </a:rPr>
              <a:t>with ‘pain’, or ‘illness’, or ‘blood’, or ‘drugs’, or ‘thread’, or ‘knitting’, or ‘hard</a:t>
            </a:r>
          </a:p>
          <a:p>
            <a:r>
              <a:rPr lang="en-US" dirty="0">
                <a:latin typeface="TimesNewRomanPS"/>
              </a:rPr>
              <a:t>to find’, and these associations may differ from one person to the next.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95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meaning.</a:t>
            </a:r>
          </a:p>
          <a:p>
            <a:r>
              <a:rPr lang="en-US" dirty="0">
                <a:latin typeface="TimesNewRomanPS"/>
              </a:rPr>
              <a:t>In a similar way, some people may associate the expression </a:t>
            </a:r>
            <a:r>
              <a:rPr lang="en-US" i="1" dirty="0">
                <a:latin typeface="TimesNewRomanPS-Italic"/>
              </a:rPr>
              <a:t>low-calorie</a:t>
            </a:r>
            <a:r>
              <a:rPr lang="en-US" dirty="0">
                <a:latin typeface="TimesNewRomanPS"/>
              </a:rPr>
              <a:t>, when</a:t>
            </a:r>
          </a:p>
          <a:p>
            <a:r>
              <a:rPr lang="en-US" dirty="0">
                <a:latin typeface="TimesNewRomanPS"/>
              </a:rPr>
              <a:t>used to describe a product, with ‘healthy’, but this is not part of the basic conceptual</a:t>
            </a:r>
          </a:p>
          <a:p>
            <a:r>
              <a:rPr lang="en-US" dirty="0">
                <a:latin typeface="TimesNewRomanPS"/>
              </a:rPr>
              <a:t>meaning of the expression (i.e. ‘producing a small amount of heat or</a:t>
            </a:r>
          </a:p>
          <a:p>
            <a:r>
              <a:rPr lang="en-US" dirty="0">
                <a:latin typeface="TimesNewRomanPS"/>
              </a:rPr>
              <a:t>energy’). Poets, novelists, advertisers and lovers may be very interested in using</a:t>
            </a:r>
          </a:p>
          <a:p>
            <a:r>
              <a:rPr lang="en-US" dirty="0">
                <a:latin typeface="TimesNewRomanPS"/>
              </a:rPr>
              <a:t>words in such a way that certain associative meanings are evoked and literary</a:t>
            </a:r>
          </a:p>
          <a:p>
            <a:r>
              <a:rPr lang="en-US" dirty="0">
                <a:latin typeface="TimesNewRomanPS"/>
              </a:rPr>
              <a:t>critics often write about this aspect of language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2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Rose</a:t>
            </a:r>
          </a:p>
          <a:p>
            <a:r>
              <a:rPr lang="en-US" dirty="0" smtClean="0"/>
              <a:t>Bull</a:t>
            </a:r>
          </a:p>
          <a:p>
            <a:r>
              <a:rPr lang="en-US" dirty="0" smtClean="0"/>
              <a:t>Proper names</a:t>
            </a:r>
          </a:p>
          <a:p>
            <a:r>
              <a:rPr lang="en-US" dirty="0" smtClean="0"/>
              <a:t>Chicago Bulls!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794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250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TimesNewRomanPS</vt:lpstr>
      <vt:lpstr>TimesNewRomanPS-Bold</vt:lpstr>
      <vt:lpstr>TimesNewRomanPS-Italic</vt:lpstr>
      <vt:lpstr>Trebuchet MS</vt:lpstr>
      <vt:lpstr>Univers-CondensedBold</vt:lpstr>
      <vt:lpstr>Wingdings 3</vt:lpstr>
      <vt:lpstr>Facet</vt:lpstr>
      <vt:lpstr>semantics</vt:lpstr>
      <vt:lpstr>PowerPoint Presentation</vt:lpstr>
      <vt:lpstr>PowerPoint Presentation</vt:lpstr>
      <vt:lpstr>PowerPoint Presentation</vt:lpstr>
      <vt:lpstr>Examples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Maher</dc:creator>
  <cp:lastModifiedBy>Maher</cp:lastModifiedBy>
  <cp:revision>2</cp:revision>
  <dcterms:created xsi:type="dcterms:W3CDTF">2020-12-06T17:37:17Z</dcterms:created>
  <dcterms:modified xsi:type="dcterms:W3CDTF">2020-12-06T17:38:59Z</dcterms:modified>
</cp:coreProperties>
</file>